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129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456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631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381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03837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3705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499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7568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099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4639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2554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3D5F-F951-4254-8EFF-F88E28C959D4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B911-A3EA-4F6F-B67B-BA197CC9F3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00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gd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4B2DDC2C-67D0-4E9B-A3F3-E066E01E610B}"/>
              </a:ext>
            </a:extLst>
          </p:cNvPr>
          <p:cNvSpPr txBox="1">
            <a:spLocks/>
          </p:cNvSpPr>
          <p:nvPr/>
        </p:nvSpPr>
        <p:spPr>
          <a:xfrm>
            <a:off x="314325" y="2395907"/>
            <a:ext cx="11563350" cy="103309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60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הסוכנות</a:t>
            </a:r>
          </a:p>
          <a:p>
            <a:pPr algn="ctr"/>
            <a:r>
              <a:rPr lang="he-IL" sz="60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כלפי העלייה וההעפלה </a:t>
            </a:r>
            <a:r>
              <a:rPr lang="he-IL" sz="60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מהמגרב</a:t>
            </a:r>
          </a:p>
        </p:txBody>
      </p:sp>
    </p:spTree>
    <p:extLst>
      <p:ext uri="{BB962C8B-B14F-4D97-AF65-F5344CB8AC3E}">
        <p14:creationId xmlns:p14="http://schemas.microsoft.com/office/powerpoint/2010/main" val="1583648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190750" y="1909286"/>
            <a:ext cx="86056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פיזר את הערפל סביב המדיניות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 שננקטה כלפי העלייה מהמגרב </a:t>
            </a:r>
          </a:p>
          <a:p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בשלהי </a:t>
            </a:r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שנת 1945 </a:t>
            </a:r>
          </a:p>
          <a:p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                       הודיע 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שלרשות הסוכנות היהודית </a:t>
            </a:r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עמדו</a:t>
            </a:r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 algn="r">
              <a:buFont typeface="Wingdings" panose="05000000000000000000" pitchFamily="2" charset="2"/>
              <a:buChar char="q"/>
            </a:pP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11,500 סרטיפיקטים מאושרים 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ו-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17,000 סרטיפיקטים שלא נוצלו 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מאז 1939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b="1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60 סרטיפיקטים הוקצו ליהודי </a:t>
            </a:r>
            <a:r>
              <a:rPr lang="he-IL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המגרב</a:t>
            </a:r>
            <a:endParaRPr lang="he-IL" sz="2800" b="1" dirty="0">
              <a:solidFill>
                <a:srgbClr val="FF0000"/>
              </a:solidFill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C7408D0-3358-47E2-8530-583DF5F4C654}"/>
              </a:ext>
            </a:extLst>
          </p:cNvPr>
          <p:cNvSpPr/>
          <p:nvPr/>
        </p:nvSpPr>
        <p:spPr>
          <a:xfrm>
            <a:off x="2566843" y="625495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אליהו </a:t>
            </a:r>
            <a:r>
              <a:rPr lang="he-IL" sz="4400" b="1" dirty="0" err="1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דובקין</a:t>
            </a:r>
            <a:endParaRPr lang="he-I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07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944091" y="1862941"/>
            <a:ext cx="84143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נשלחו רישיונות 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עלייה למגרב</a:t>
            </a:r>
          </a:p>
          <a:p>
            <a:pPr algn="ctr">
              <a:lnSpc>
                <a:spcPct val="150000"/>
              </a:lnSpc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עבור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משפחות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ויחידים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שהגיעו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חודשיים לאחר שהונפקו </a:t>
            </a:r>
          </a:p>
          <a:p>
            <a:pPr>
              <a:lnSpc>
                <a:spcPct val="150000"/>
              </a:lnSpc>
            </a:pPr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 לא 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נמצא תיעוד שמקבלי הרישיונות אמנם עלו ארצה</a:t>
            </a:r>
          </a:p>
          <a:p>
            <a:pPr>
              <a:lnSpc>
                <a:spcPct val="150000"/>
              </a:lnSpc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   </a:t>
            </a:r>
            <a:endParaRPr lang="he-IL" sz="2800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C7992EB-C572-4D4E-9C85-3E43A6B4DA88}"/>
              </a:ext>
            </a:extLst>
          </p:cNvPr>
          <p:cNvSpPr/>
          <p:nvPr/>
        </p:nvSpPr>
        <p:spPr>
          <a:xfrm>
            <a:off x="3128818" y="74151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לקראת סוף שנת 1947 ותחילת שנת 1948</a:t>
            </a:r>
            <a:endParaRPr lang="he-I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07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699F-393A-473A-B708-942B4001BF1F}"/>
              </a:ext>
            </a:extLst>
          </p:cNvPr>
          <p:cNvSpPr txBox="1">
            <a:spLocks/>
          </p:cNvSpPr>
          <p:nvPr/>
        </p:nvSpPr>
        <p:spPr>
          <a:xfrm>
            <a:off x="1524000" y="2621281"/>
            <a:ext cx="9144000" cy="1012354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</a:p>
          <a:p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דניאל </a:t>
            </a:r>
            <a:r>
              <a:rPr lang="he-IL" sz="2400" b="1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בר-אלי ביטון</a:t>
            </a:r>
            <a:endParaRPr lang="he-IL" sz="24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4DD90F0-95B8-4004-B37B-2663AEEDFE62}"/>
              </a:ext>
            </a:extLst>
          </p:cNvPr>
          <p:cNvGrpSpPr/>
          <p:nvPr/>
        </p:nvGrpSpPr>
        <p:grpSpPr>
          <a:xfrm>
            <a:off x="3674599" y="5634447"/>
            <a:ext cx="4842803" cy="338554"/>
            <a:chOff x="4075611" y="5634447"/>
            <a:chExt cx="4842803" cy="338554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76F4E78F-74F6-4CE9-93DC-843D92378395}"/>
                </a:ext>
              </a:extLst>
            </p:cNvPr>
            <p:cNvSpPr txBox="1"/>
            <p:nvPr/>
          </p:nvSpPr>
          <p:spPr>
            <a:xfrm>
              <a:off x="4075611" y="5634447"/>
              <a:ext cx="404077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עוצב על </a:t>
              </a:r>
              <a:r>
                <a:rPr lang="he-IL" sz="1600" dirty="0" err="1">
                  <a:latin typeface="David" panose="020E0502060401010101" pitchFamily="34" charset="-79"/>
                  <a:cs typeface="David" panose="020E0502060401010101" pitchFamily="34" charset="-79"/>
                </a:rPr>
                <a:t>יד"י</a:t>
              </a:r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גלי עיצוב ומיתוג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  <a:hlinkClick r:id="rId3"/>
                </a:rPr>
                <a:t>www.galigd.com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16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EF8C1C3B-6DE6-41A5-83EB-9107AD4FE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388" y="5634447"/>
              <a:ext cx="802026" cy="338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39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357418" y="741513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000" b="1" dirty="0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מדיניות התנועה הציונית כלפי עליית קהילות המגרב ולוב</a:t>
            </a:r>
            <a:endParaRPr lang="he-IL" sz="3000" b="1" dirty="0">
              <a:solidFill>
                <a:schemeClr val="bg1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357418" y="1725264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התנועה הציונית </a:t>
            </a:r>
            <a:r>
              <a:rPr lang="he-IL" sz="2400" b="1" dirty="0">
                <a:ea typeface="Calibri" panose="020F0502020204030204" pitchFamily="34" charset="0"/>
                <a:cs typeface="David" panose="020E0502060401010101" pitchFamily="34" charset="-79"/>
              </a:rPr>
              <a:t>לא העניקה תשומת לב ראויה 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ea typeface="Calibri" panose="020F0502020204030204" pitchFamily="34" charset="0"/>
                <a:cs typeface="David" panose="020E0502060401010101" pitchFamily="34" charset="-79"/>
              </a:rPr>
              <a:t>                                      לקהילות </a:t>
            </a:r>
            <a:r>
              <a:rPr lang="he-IL" sz="2400" dirty="0">
                <a:ea typeface="Calibri" panose="020F0502020204030204" pitchFamily="34" charset="0"/>
                <a:cs typeface="David" panose="020E0502060401010101" pitchFamily="34" charset="-79"/>
              </a:rPr>
              <a:t>יהודיות </a:t>
            </a:r>
            <a:r>
              <a:rPr lang="he-IL" sz="2400" b="1" dirty="0">
                <a:ea typeface="Calibri" panose="020F0502020204030204" pitchFamily="34" charset="0"/>
                <a:cs typeface="David" panose="020E0502060401010101" pitchFamily="34" charset="-79"/>
              </a:rPr>
              <a:t>בארצות המזרח בכלל</a:t>
            </a:r>
            <a:r>
              <a:rPr lang="he-IL" sz="2400" dirty="0">
                <a:ea typeface="Calibri" panose="020F0502020204030204" pitchFamily="34" charset="0"/>
                <a:cs typeface="David" panose="020E0502060401010101" pitchFamily="34" charset="-79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ea typeface="Calibri" panose="020F0502020204030204" pitchFamily="34" charset="0"/>
                <a:cs typeface="David" panose="020E0502060401010101" pitchFamily="34" charset="-79"/>
              </a:rPr>
              <a:t>ולקהילות </a:t>
            </a:r>
            <a:r>
              <a:rPr lang="he-IL" sz="2400" dirty="0">
                <a:ea typeface="Calibri" panose="020F0502020204030204" pitchFamily="34" charset="0"/>
                <a:cs typeface="David" panose="020E0502060401010101" pitchFamily="34" charset="-79"/>
              </a:rPr>
              <a:t>היהודיות </a:t>
            </a:r>
            <a:r>
              <a:rPr lang="he-IL" sz="2400" b="1" dirty="0">
                <a:ea typeface="Calibri" panose="020F0502020204030204" pitchFamily="34" charset="0"/>
                <a:cs typeface="David" panose="020E0502060401010101" pitchFamily="34" charset="-79"/>
              </a:rPr>
              <a:t>בצפון אפריקה בפרט</a:t>
            </a:r>
            <a:endParaRPr lang="he-IL" sz="2400" b="1" dirty="0"/>
          </a:p>
        </p:txBody>
      </p:sp>
      <p:sp>
        <p:nvSpPr>
          <p:cNvPr id="4" name="מלבן 3"/>
          <p:cNvSpPr/>
          <p:nvPr/>
        </p:nvSpPr>
        <p:spPr>
          <a:xfrm>
            <a:off x="2900218" y="394306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b="1" dirty="0">
                <a:solidFill>
                  <a:srgbClr val="FF0000"/>
                </a:solidFill>
                <a:cs typeface="David" panose="020E0502060401010101" pitchFamily="34" charset="-79"/>
              </a:rPr>
              <a:t>האידיאולוגיה הציונית </a:t>
            </a:r>
            <a:endParaRPr lang="he-IL" sz="2400" b="1" dirty="0" smtClean="0">
              <a:solidFill>
                <a:srgbClr val="FF0000"/>
              </a:solidFill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400" b="1" dirty="0">
                <a:cs typeface="David" panose="020E0502060401010101" pitchFamily="34" charset="-79"/>
              </a:rPr>
              <a:t> </a:t>
            </a:r>
            <a:r>
              <a:rPr lang="he-IL" sz="2400" b="1" dirty="0" smtClean="0">
                <a:cs typeface="David" panose="020E0502060401010101" pitchFamily="34" charset="-79"/>
              </a:rPr>
              <a:t>                                    שיובאה </a:t>
            </a:r>
            <a:r>
              <a:rPr lang="he-IL" sz="2400" b="1" dirty="0">
                <a:cs typeface="David" panose="020E0502060401010101" pitchFamily="34" charset="-79"/>
              </a:rPr>
              <a:t>למגרב במעטה של "היהודי החדש" 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rgbClr val="0070C0"/>
                </a:solidFill>
                <a:cs typeface="David" panose="020E0502060401010101" pitchFamily="34" charset="-79"/>
              </a:rPr>
              <a:t>לא עלתה בקנה אחד עם הכמיהה המסורתית לשיבת ציון</a:t>
            </a:r>
          </a:p>
          <a:p>
            <a:pPr algn="ctr">
              <a:lnSpc>
                <a:spcPct val="150000"/>
              </a:lnSpc>
            </a:pPr>
            <a:r>
              <a:rPr lang="he-IL" sz="2400" b="1" dirty="0">
                <a:cs typeface="David" panose="020E0502060401010101" pitchFamily="34" charset="-79"/>
              </a:rPr>
              <a:t>שהייתה משאת נפשם של יהודי המגרב</a:t>
            </a:r>
          </a:p>
        </p:txBody>
      </p:sp>
    </p:spTree>
    <p:extLst>
      <p:ext uri="{BB962C8B-B14F-4D97-AF65-F5344CB8AC3E}">
        <p14:creationId xmlns:p14="http://schemas.microsoft.com/office/powerpoint/2010/main" val="106098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84104" y="1429616"/>
            <a:ext cx="80171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הבריטים ראו ביהודי אירופה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מהגרים בלתי </a:t>
            </a:r>
            <a:r>
              <a:rPr lang="he-IL" sz="28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לגאלית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800" b="1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הציונים או במעפילים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עולים לגיטימיים</a:t>
            </a:r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הפלסטינים ראו בהם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פולשים</a:t>
            </a:r>
            <a:endParaRPr lang="he-IL" sz="2800" b="1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C6D9F2EB-4364-4692-A428-5064856443BA}"/>
              </a:ext>
            </a:extLst>
          </p:cNvPr>
          <p:cNvSpPr/>
          <p:nvPr/>
        </p:nvSpPr>
        <p:spPr>
          <a:xfrm>
            <a:off x="3071668" y="71293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עמדות הצדדים ביחס להעפלה הבלתי לגאלית</a:t>
            </a:r>
            <a:endParaRPr lang="he-I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07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775980" y="1338696"/>
            <a:ext cx="86400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אליהו לולו </a:t>
            </a:r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–</a:t>
            </a:r>
            <a:r>
              <a:rPr lang="he-IL" sz="2800" dirty="0" err="1" smtClean="0">
                <a:ea typeface="Calibri" panose="020F0502020204030204" pitchFamily="34" charset="0"/>
                <a:cs typeface="David" panose="020E0502060401010101" pitchFamily="34" charset="-79"/>
              </a:rPr>
              <a:t>הכרמלי</a:t>
            </a:r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 smtClean="0">
                <a:ea typeface="Calibri" panose="020F0502020204030204" pitchFamily="34" charset="0"/>
                <a:cs typeface="David" panose="020E0502060401010101" pitchFamily="34" charset="-79"/>
              </a:rPr>
              <a:t> חבר </a:t>
            </a:r>
            <a:r>
              <a:rPr lang="he-IL" dirty="0" err="1" smtClean="0">
                <a:ea typeface="Calibri" panose="020F0502020204030204" pitchFamily="34" charset="0"/>
                <a:cs typeface="David" panose="020E0502060401010101" pitchFamily="34" charset="-79"/>
              </a:rPr>
              <a:t>הווע"פ</a:t>
            </a:r>
            <a:r>
              <a:rPr lang="he-IL" dirty="0" smtClean="0">
                <a:ea typeface="Calibri" panose="020F0502020204030204" pitchFamily="34" charset="0"/>
                <a:cs typeface="David" panose="020E0502060401010101" pitchFamily="34" charset="-79"/>
              </a:rPr>
              <a:t> של הסתדרות</a:t>
            </a:r>
            <a:endParaRPr lang="he-IL" sz="2800" dirty="0" smtClean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הגדיר את התעלמות התנועה הציונית מיהדות המזרח</a:t>
            </a:r>
          </a:p>
          <a:p>
            <a:pPr algn="ctr">
              <a:lnSpc>
                <a:spcPct val="150000"/>
              </a:lnSpc>
            </a:pPr>
            <a:r>
              <a:rPr lang="he-IL" sz="28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מצרים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הסמוכה 'טרה אינקוגניטה' [אדמה עלומה</a:t>
            </a:r>
            <a:r>
              <a:rPr lang="he-IL" sz="28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]</a:t>
            </a:r>
            <a:endParaRPr lang="he-IL" sz="2800" b="1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והנמצא מעבר לראס </a:t>
            </a:r>
            <a:r>
              <a:rPr lang="he-IL" sz="2800" b="1" dirty="0" err="1">
                <a:ea typeface="Calibri" panose="020F0502020204030204" pitchFamily="34" charset="0"/>
                <a:cs typeface="David" panose="020E0502060401010101" pitchFamily="34" charset="-79"/>
              </a:rPr>
              <a:t>אלנקורה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 [ראש </a:t>
            </a:r>
            <a:r>
              <a:rPr lang="he-IL" sz="28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הנקרה]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מעבר להרי </a:t>
            </a:r>
            <a:r>
              <a:rPr lang="he-IL" sz="28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החושך</a:t>
            </a:r>
            <a:endParaRPr lang="he-IL" sz="2800" b="1" dirty="0"/>
          </a:p>
        </p:txBody>
      </p:sp>
      <p:sp>
        <p:nvSpPr>
          <p:cNvPr id="3" name="מלבן 2"/>
          <p:cNvSpPr/>
          <p:nvPr/>
        </p:nvSpPr>
        <p:spPr>
          <a:xfrm>
            <a:off x="3611184" y="4644509"/>
            <a:ext cx="5440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רעיון החלוץ האחיד ותוכנית המיליון 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399359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124364" y="1080254"/>
            <a:ext cx="7943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מדיניות העלייה של התנועה הציונית/הסוכנות היהודית 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כלפי יהדות </a:t>
            </a:r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המזרח </a:t>
            </a:r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/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/>
            <a:r>
              <a:rPr lang="he-IL" sz="2800" b="1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הייתה עטופה במעטה של קריטריונים נוקשים. </a:t>
            </a:r>
          </a:p>
          <a:p>
            <a:pPr algn="ctr"/>
            <a:endParaRPr lang="he-IL" sz="2800" dirty="0"/>
          </a:p>
        </p:txBody>
      </p:sp>
      <p:sp>
        <p:nvSpPr>
          <p:cNvPr id="3" name="מלבן 2"/>
          <p:cNvSpPr/>
          <p:nvPr/>
        </p:nvSpPr>
        <p:spPr>
          <a:xfrm>
            <a:off x="3048000" y="397887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28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בקשת עלייה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יהודי </a:t>
            </a:r>
            <a:r>
              <a:rPr lang="he-IL" sz="28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סלוניקי 1912 </a:t>
            </a:r>
          </a:p>
          <a:p>
            <a:pPr algn="ctr"/>
            <a:r>
              <a:rPr lang="he-IL" sz="28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    בקשות עלייה יהודי לוב 1945</a:t>
            </a:r>
          </a:p>
          <a:p>
            <a:pPr algn="ctr"/>
            <a:endParaRPr lang="he-IL" sz="2800" b="1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/>
            <a:endParaRPr lang="he-IL" sz="2800" dirty="0" smtClean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/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2604655" y="4883497"/>
            <a:ext cx="6982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עולים מאלג'יר 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1944</a:t>
            </a:r>
          </a:p>
        </p:txBody>
      </p:sp>
    </p:spTree>
    <p:extLst>
      <p:ext uri="{BB962C8B-B14F-4D97-AF65-F5344CB8AC3E}">
        <p14:creationId xmlns:p14="http://schemas.microsoft.com/office/powerpoint/2010/main" val="472689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546870" y="829252"/>
            <a:ext cx="70982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ea typeface="Calibri" panose="020F0502020204030204" pitchFamily="34" charset="0"/>
                <a:cs typeface="David" panose="020E0502060401010101" pitchFamily="34" charset="-79"/>
              </a:rPr>
              <a:t>השליחים "התאומים"  (כהן ופרידמן) </a:t>
            </a:r>
            <a:r>
              <a:rPr lang="he-IL" sz="2400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חששו ש</a:t>
            </a:r>
            <a:r>
              <a:rPr lang="he-IL" sz="2400" dirty="0"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he-IL" sz="2400" b="1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עלייה מארצות המגרב תהיה ללא הכרה ציונית מעמיקה</a:t>
            </a:r>
          </a:p>
        </p:txBody>
      </p:sp>
      <p:sp>
        <p:nvSpPr>
          <p:cNvPr id="3" name="מלבן 2"/>
          <p:cNvSpPr/>
          <p:nvPr/>
        </p:nvSpPr>
        <p:spPr>
          <a:xfrm>
            <a:off x="2152073" y="2376920"/>
            <a:ext cx="78878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לנוכח מוראות השואה </a:t>
            </a:r>
          </a:p>
          <a:p>
            <a:pPr algn="ctr">
              <a:lnSpc>
                <a:spcPct val="150000"/>
              </a:lnSpc>
            </a:pP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לא עמדה בפני התנועה הציונית </a:t>
            </a:r>
            <a:r>
              <a:rPr lang="he-IL" sz="28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ברירה</a:t>
            </a:r>
          </a:p>
          <a:p>
            <a:pPr algn="ctr">
              <a:lnSpc>
                <a:spcPct val="150000"/>
              </a:lnSpc>
            </a:pPr>
            <a:r>
              <a:rPr lang="he-IL" sz="28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אלא</a:t>
            </a:r>
          </a:p>
          <a:p>
            <a:pPr algn="ctr">
              <a:lnSpc>
                <a:spcPct val="150000"/>
              </a:lnSpc>
            </a:pP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לשנות את מדיניותה </a:t>
            </a:r>
          </a:p>
          <a:p>
            <a:pPr algn="ctr">
              <a:lnSpc>
                <a:spcPct val="150000"/>
              </a:lnSpc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מעלייה חלוצית- התיישבותית</a:t>
            </a:r>
          </a:p>
          <a:p>
            <a:pPr algn="ctr">
              <a:lnSpc>
                <a:spcPct val="150000"/>
              </a:lnSpc>
            </a:pP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לעלייה המונית בלתי מבוקרת ובלתי מתוכננת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10613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324099" y="1426441"/>
            <a:ext cx="81095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בתחילת שנות ה-30 של </a:t>
            </a:r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המאה ה-20 </a:t>
            </a:r>
          </a:p>
          <a:p>
            <a:pPr algn="ctr">
              <a:lnSpc>
                <a:spcPct val="150000"/>
              </a:lnSpc>
            </a:pPr>
            <a:r>
              <a:rPr lang="he-IL" sz="2800" dirty="0" smtClean="0">
                <a:ea typeface="Calibri" panose="020F0502020204030204" pitchFamily="34" charset="0"/>
                <a:cs typeface="David" panose="020E0502060401010101" pitchFamily="34" charset="-79"/>
              </a:rPr>
              <a:t>נעשו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ניסיונות ראשונים להעלאת יהודים מארצות המגרב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 אם כי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מבין 2,400 רישיונות 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שניתנו בשנים 1932–1933</a:t>
            </a:r>
          </a:p>
          <a:p>
            <a:pPr algn="ctr">
              <a:lnSpc>
                <a:spcPct val="150000"/>
              </a:lnSpc>
            </a:pP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 לא נופק אף לא רישיון אחד לארצות המגרב</a:t>
            </a:r>
          </a:p>
          <a:p>
            <a:pPr algn="ctr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850738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341418" y="2409536"/>
            <a:ext cx="8275782" cy="2257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ea typeface="Calibri" panose="020F0502020204030204" pitchFamily="34" charset="0"/>
                <a:cs typeface="David" panose="020E0502060401010101" pitchFamily="34" charset="-79"/>
              </a:rPr>
              <a:t>העדפת הפליטים היהודים האירופים ששהו במגרב </a:t>
            </a:r>
          </a:p>
          <a:p>
            <a:pPr algn="ctr">
              <a:lnSpc>
                <a:spcPct val="150000"/>
              </a:lnSpc>
            </a:pPr>
            <a:r>
              <a:rPr lang="he-IL" sz="2400" b="1" dirty="0">
                <a:ea typeface="Calibri" panose="020F0502020204030204" pitchFamily="34" charset="0"/>
                <a:cs typeface="David" panose="020E0502060401010101" pitchFamily="34" charset="-79"/>
              </a:rPr>
              <a:t>עמדה בסתירה לאחת ממטרות ההעפלה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ea typeface="Calibri" panose="020F0502020204030204" pitchFamily="34" charset="0"/>
                <a:cs typeface="David" panose="020E0502060401010101" pitchFamily="34" charset="-79"/>
              </a:rPr>
              <a:t>שנועדה להוכיח </a:t>
            </a:r>
            <a:r>
              <a:rPr lang="he-IL" sz="2400" b="1" dirty="0">
                <a:ea typeface="Calibri" panose="020F0502020204030204" pitchFamily="34" charset="0"/>
                <a:cs typeface="David" panose="020E0502060401010101" pitchFamily="34" charset="-79"/>
              </a:rPr>
              <a:t>שלא רק פליטים </a:t>
            </a:r>
            <a:r>
              <a:rPr lang="he-IL" sz="2400" dirty="0">
                <a:ea typeface="Calibri" panose="020F0502020204030204" pitchFamily="34" charset="0"/>
                <a:cs typeface="David" panose="020E0502060401010101" pitchFamily="34" charset="-79"/>
              </a:rPr>
              <a:t>יהודים רצו לעלות לפלשתינה-א"י </a:t>
            </a:r>
          </a:p>
          <a:p>
            <a:pPr algn="ctr">
              <a:lnSpc>
                <a:spcPct val="150000"/>
              </a:lnSpc>
            </a:pPr>
            <a:r>
              <a:rPr lang="he-IL" sz="2400" b="1" dirty="0">
                <a:ea typeface="Calibri" panose="020F0502020204030204" pitchFamily="34" charset="0"/>
                <a:cs typeface="David" panose="020E0502060401010101" pitchFamily="34" charset="-79"/>
              </a:rPr>
              <a:t>אלא גם יהודים מצפון אפריקה שלא היו פליטים. </a:t>
            </a:r>
            <a:endParaRPr lang="he-IL" sz="2400" b="1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6110029-7F5C-43D9-BF95-21F44D130DE7}"/>
              </a:ext>
            </a:extLst>
          </p:cNvPr>
          <p:cNvSpPr/>
          <p:nvPr/>
        </p:nvSpPr>
        <p:spPr>
          <a:xfrm>
            <a:off x="2461491" y="798663"/>
            <a:ext cx="8035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מדיניות ההקצבה המדודה והמינימליסטית בהענקת רישיונות עלייה ליהודי צפון אפריקה</a:t>
            </a:r>
            <a:endParaRPr lang="he-I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43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461491" y="2646997"/>
            <a:ext cx="80356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מכיוון שיהודי המגרב ולוב </a:t>
            </a:r>
            <a:r>
              <a:rPr lang="he-IL" sz="2800" b="1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לא הוגדרו </a:t>
            </a:r>
            <a:r>
              <a:rPr lang="he-IL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כפליטים</a:t>
            </a:r>
          </a:p>
          <a:p>
            <a:pPr algn="ctr">
              <a:lnSpc>
                <a:spcPct val="150000"/>
              </a:lnSpc>
            </a:pPr>
            <a:endParaRPr lang="he-IL" sz="2800" b="1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לא העמיד לרשותם </a:t>
            </a:r>
            <a:r>
              <a:rPr lang="he-IL" sz="2800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הארגון </a:t>
            </a:r>
            <a:r>
              <a:rPr lang="he-IL" sz="2800" b="1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משאבים</a:t>
            </a:r>
            <a:r>
              <a:rPr lang="he-IL" sz="2800" dirty="0">
                <a:solidFill>
                  <a:srgbClr val="FF0000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 כלשהם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394FF6A-DF35-492C-8D4E-565D35B38293}"/>
              </a:ext>
            </a:extLst>
          </p:cNvPr>
          <p:cNvSpPr/>
          <p:nvPr/>
        </p:nvSpPr>
        <p:spPr>
          <a:xfrm>
            <a:off x="2461491" y="827238"/>
            <a:ext cx="8035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עמדת ארגון הג'וינט למפעל ההעפלה</a:t>
            </a:r>
          </a:p>
          <a:p>
            <a:pPr algn="ctr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והעלייה הבלתי לגאלית מצפון אפריקה</a:t>
            </a:r>
            <a:endParaRPr lang="he-I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344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365</Words>
  <Application>Microsoft Office PowerPoint</Application>
  <PresentationFormat>מסך רחב</PresentationFormat>
  <Paragraphs>71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דני</dc:creator>
  <cp:lastModifiedBy>דני</cp:lastModifiedBy>
  <cp:revision>33</cp:revision>
  <dcterms:created xsi:type="dcterms:W3CDTF">2021-01-18T15:32:24Z</dcterms:created>
  <dcterms:modified xsi:type="dcterms:W3CDTF">2021-09-11T09:14:00Z</dcterms:modified>
</cp:coreProperties>
</file>